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66" r:id="rId5"/>
    <p:sldId id="268" r:id="rId6"/>
    <p:sldId id="267" r:id="rId7"/>
    <p:sldId id="314" r:id="rId8"/>
    <p:sldId id="259" r:id="rId9"/>
    <p:sldId id="260" r:id="rId10"/>
    <p:sldId id="261" r:id="rId11"/>
    <p:sldId id="262" r:id="rId12"/>
    <p:sldId id="263" r:id="rId13"/>
    <p:sldId id="265" r:id="rId14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6" d="100"/>
          <a:sy n="66" d="100"/>
        </p:scale>
        <p:origin x="72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17835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1972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9812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6361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 noEditPoints="1"/>
          </p:cNvSpPr>
          <p:nvPr>
            <p:ph type="dt" sz="half" idx="10"/>
          </p:nvPr>
        </p:nvSpPr>
        <p:spPr/>
        <p:txBody>
          <a:bodyPr/>
          <a:lstStyle/>
          <a:p>
            <a:fld id="{71FD7FF2-845F-41B9-944F-35B90659B7D6}" type="datetimeFigureOut">
              <a:rPr lang="en-US" smtClean="0"/>
              <a:t>6/26/2023</a:t>
            </a:fld>
            <a:endParaRPr lang="en-US"/>
          </a:p>
        </p:txBody>
      </p:sp>
      <p:sp>
        <p:nvSpPr>
          <p:cNvPr id="3" name="Footer Placeholder 2"/>
          <p:cNvSpPr>
            <a:spLocks noGrp="1" noEditPoints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 noEditPoints="1"/>
          </p:cNvSpPr>
          <p:nvPr>
            <p:ph type="sldNum" sz="quarter" idx="12"/>
          </p:nvPr>
        </p:nvSpPr>
        <p:spPr/>
        <p:txBody>
          <a:bodyPr/>
          <a:lstStyle/>
          <a:p>
            <a:fld id="{707E345D-6FE0-4977-A3DF-5875ED8E59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1443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sp>
        <p:nvSpPr>
          <p:cNvPr id="4" name="Text 2"/>
          <p:cNvSpPr/>
          <p:nvPr/>
        </p:nvSpPr>
        <p:spPr>
          <a:xfrm>
            <a:off x="5486401" y="2170867"/>
            <a:ext cx="8843058" cy="17330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6823"/>
              </a:lnSpc>
              <a:buNone/>
            </a:pPr>
            <a:r>
              <a:rPr lang="en-US" sz="5249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Welcome to Statistical Analysis Workshop</a:t>
            </a:r>
            <a:endParaRPr lang="en-US" sz="5249" dirty="0"/>
          </a:p>
        </p:txBody>
      </p:sp>
      <p:sp>
        <p:nvSpPr>
          <p:cNvPr id="5" name="Text 3"/>
          <p:cNvSpPr/>
          <p:nvPr/>
        </p:nvSpPr>
        <p:spPr>
          <a:xfrm>
            <a:off x="5787341" y="4867334"/>
            <a:ext cx="8542117" cy="11994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>
              <a:lnSpc>
                <a:spcPts val="3149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92D050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Get ready to learn about the importance of statistical analysis and the free tools available to you. </a:t>
            </a:r>
          </a:p>
          <a:p>
            <a:pPr marL="342900" indent="-342900">
              <a:lnSpc>
                <a:spcPts val="3149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92D050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We'll cover Excel and RStudio, two powerful platforms that can help you take your data analysis to the next level.</a:t>
            </a:r>
            <a:endParaRPr lang="en-US" sz="2000" dirty="0">
              <a:solidFill>
                <a:srgbClr val="92D050"/>
              </a:solidFill>
            </a:endParaRPr>
          </a:p>
        </p:txBody>
      </p:sp>
      <p:sp>
        <p:nvSpPr>
          <p:cNvPr id="8" name="Text 6"/>
          <p:cNvSpPr/>
          <p:nvPr/>
        </p:nvSpPr>
        <p:spPr>
          <a:xfrm>
            <a:off x="5929559" y="7118430"/>
            <a:ext cx="2288465" cy="4852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r>
              <a:rPr lang="en-US" sz="2400" b="1" dirty="0">
                <a:solidFill>
                  <a:srgbClr val="FFC000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Gideon Alake</a:t>
            </a:r>
            <a:endParaRPr lang="en-US" sz="2400" dirty="0">
              <a:solidFill>
                <a:srgbClr val="FFC000"/>
              </a:solidFill>
            </a:endParaRPr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sp>
        <p:nvSpPr>
          <p:cNvPr id="4" name="Text 2"/>
          <p:cNvSpPr/>
          <p:nvPr/>
        </p:nvSpPr>
        <p:spPr>
          <a:xfrm>
            <a:off x="4490799" y="1404699"/>
            <a:ext cx="6484620" cy="72211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686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Choosing the Right Tool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4490799" y="2612827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12140"/>
          </a:solidFill>
          <a:ln/>
        </p:spPr>
      </p:sp>
      <p:sp>
        <p:nvSpPr>
          <p:cNvPr id="6" name="Text 4"/>
          <p:cNvSpPr/>
          <p:nvPr/>
        </p:nvSpPr>
        <p:spPr>
          <a:xfrm>
            <a:off x="4656892" y="2646164"/>
            <a:ext cx="167640" cy="4331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412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5"/>
          <p:cNvSpPr/>
          <p:nvPr/>
        </p:nvSpPr>
        <p:spPr>
          <a:xfrm>
            <a:off x="5212913" y="2682240"/>
            <a:ext cx="2221944" cy="3609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43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Excel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5212913" y="3265408"/>
            <a:ext cx="2231946" cy="239887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4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Choose Excel for its ease of use, powerful data preparation capabilities, and user-friendly interface.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667030" y="2612827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12140"/>
          </a:solidFill>
          <a:ln/>
        </p:spPr>
      </p:sp>
      <p:sp>
        <p:nvSpPr>
          <p:cNvPr id="10" name="Text 8"/>
          <p:cNvSpPr/>
          <p:nvPr/>
        </p:nvSpPr>
        <p:spPr>
          <a:xfrm>
            <a:off x="7833122" y="2646164"/>
            <a:ext cx="167640" cy="4331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412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9"/>
          <p:cNvSpPr/>
          <p:nvPr/>
        </p:nvSpPr>
        <p:spPr>
          <a:xfrm>
            <a:off x="8389144" y="2682240"/>
            <a:ext cx="2221944" cy="3609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43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RStudio</a:t>
            </a:r>
            <a:endParaRPr lang="en-US" sz="2187" dirty="0"/>
          </a:p>
        </p:txBody>
      </p:sp>
      <p:sp>
        <p:nvSpPr>
          <p:cNvPr id="12" name="Text 10"/>
          <p:cNvSpPr/>
          <p:nvPr/>
        </p:nvSpPr>
        <p:spPr>
          <a:xfrm>
            <a:off x="8389144" y="3265408"/>
            <a:ext cx="2231946" cy="319849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4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Opt for RStudio if you need a more comprehensive solution with advanced analysis, visualization, and programming capabilities.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10843260" y="2612827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12140"/>
          </a:solidFill>
          <a:ln/>
        </p:spPr>
      </p:sp>
      <p:sp>
        <p:nvSpPr>
          <p:cNvPr id="14" name="Text 12"/>
          <p:cNvSpPr/>
          <p:nvPr/>
        </p:nvSpPr>
        <p:spPr>
          <a:xfrm>
            <a:off x="11009352" y="2646164"/>
            <a:ext cx="167640" cy="4331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412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3</a:t>
            </a:r>
            <a:endParaRPr lang="en-US" sz="2624" dirty="0"/>
          </a:p>
        </p:txBody>
      </p:sp>
      <p:sp>
        <p:nvSpPr>
          <p:cNvPr id="15" name="Text 13"/>
          <p:cNvSpPr/>
          <p:nvPr/>
        </p:nvSpPr>
        <p:spPr>
          <a:xfrm>
            <a:off x="11565374" y="2682240"/>
            <a:ext cx="2231946" cy="72199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43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Consider Your Needs</a:t>
            </a:r>
            <a:endParaRPr lang="en-US" sz="2187" dirty="0"/>
          </a:p>
        </p:txBody>
      </p:sp>
      <p:sp>
        <p:nvSpPr>
          <p:cNvPr id="16" name="Text 14"/>
          <p:cNvSpPr/>
          <p:nvPr/>
        </p:nvSpPr>
        <p:spPr>
          <a:xfrm>
            <a:off x="11565374" y="3626406"/>
            <a:ext cx="2231946" cy="319849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4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Ultimately, the best choice for you will depend on your specific needs and goals. Analyze your data requirements carefully before making a decision.</a:t>
            </a:r>
            <a:endParaRPr lang="en-US" sz="1750" dirty="0"/>
          </a:p>
        </p:txBody>
      </p:sp>
      <p:pic>
        <p:nvPicPr>
          <p:cNvPr id="1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sp>
        <p:nvSpPr>
          <p:cNvPr id="4" name="Text 2"/>
          <p:cNvSpPr/>
          <p:nvPr/>
        </p:nvSpPr>
        <p:spPr>
          <a:xfrm>
            <a:off x="833199" y="2109907"/>
            <a:ext cx="7330440" cy="72211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686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The Power of Data Analysis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833199" y="3498533"/>
            <a:ext cx="3959543" cy="8662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412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Improved Decision Making</a:t>
            </a:r>
            <a:endParaRPr lang="en-US" sz="2624" dirty="0"/>
          </a:p>
        </p:txBody>
      </p:sp>
      <p:sp>
        <p:nvSpPr>
          <p:cNvPr id="6" name="Text 4"/>
          <p:cNvSpPr/>
          <p:nvPr/>
        </p:nvSpPr>
        <p:spPr>
          <a:xfrm>
            <a:off x="833199" y="4698087"/>
            <a:ext cx="3959543" cy="11994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4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Get the insights you need to make better decisions and drive your organization forward.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342334" y="3498533"/>
            <a:ext cx="2666286" cy="4331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412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Faster Results</a:t>
            </a:r>
            <a:endParaRPr lang="en-US" sz="2624" dirty="0"/>
          </a:p>
        </p:txBody>
      </p:sp>
      <p:sp>
        <p:nvSpPr>
          <p:cNvPr id="8" name="Text 6"/>
          <p:cNvSpPr/>
          <p:nvPr/>
        </p:nvSpPr>
        <p:spPr>
          <a:xfrm>
            <a:off x="5342334" y="4264938"/>
            <a:ext cx="3959543" cy="11994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4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Streamline your workflow and get results faster with powerful data analysis tools like Excel and RStudio.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851469" y="3498533"/>
            <a:ext cx="3520440" cy="4331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412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Enhanced Productivity</a:t>
            </a:r>
            <a:endParaRPr lang="en-US" sz="2624" dirty="0"/>
          </a:p>
        </p:txBody>
      </p:sp>
      <p:sp>
        <p:nvSpPr>
          <p:cNvPr id="10" name="Text 8"/>
          <p:cNvSpPr/>
          <p:nvPr/>
        </p:nvSpPr>
        <p:spPr>
          <a:xfrm>
            <a:off x="9851469" y="4264938"/>
            <a:ext cx="3959543" cy="11994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4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Reduce errors, save time, and boost productivity with automated data analysis and visualization.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sp>
        <p:nvSpPr>
          <p:cNvPr id="4" name="Text 2"/>
          <p:cNvSpPr/>
          <p:nvPr/>
        </p:nvSpPr>
        <p:spPr>
          <a:xfrm>
            <a:off x="833199" y="717113"/>
            <a:ext cx="10995660" cy="72211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686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Best Practices for Statistical Analysis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1055370" y="1946672"/>
            <a:ext cx="6033849" cy="3998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49"/>
              </a:lnSpc>
              <a:buNone/>
            </a:pPr>
            <a:r>
              <a:rPr lang="en-US" sz="20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1.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6123009" y="1946672"/>
            <a:ext cx="7452022" cy="7996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49"/>
              </a:lnSpc>
              <a:buNone/>
            </a:pPr>
            <a:r>
              <a:rPr lang="en-US" sz="20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Define your problem and goals clearly before beginning any analysis.</a:t>
            </a:r>
            <a:endParaRPr lang="en-US" sz="2000" dirty="0"/>
          </a:p>
        </p:txBody>
      </p:sp>
      <p:sp>
        <p:nvSpPr>
          <p:cNvPr id="7" name="Shape 5"/>
          <p:cNvSpPr/>
          <p:nvPr/>
        </p:nvSpPr>
        <p:spPr>
          <a:xfrm>
            <a:off x="833199" y="2920484"/>
            <a:ext cx="12964001" cy="1148001"/>
          </a:xfrm>
          <a:prstGeom prst="rect">
            <a:avLst/>
          </a:prstGeom>
          <a:solidFill>
            <a:srgbClr val="312140"/>
          </a:solidFill>
          <a:ln/>
        </p:spPr>
      </p:sp>
      <p:sp>
        <p:nvSpPr>
          <p:cNvPr id="8" name="Text 6"/>
          <p:cNvSpPr/>
          <p:nvPr/>
        </p:nvSpPr>
        <p:spPr>
          <a:xfrm>
            <a:off x="1055370" y="3094673"/>
            <a:ext cx="6033849" cy="3998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49"/>
              </a:lnSpc>
              <a:buNone/>
            </a:pPr>
            <a:r>
              <a:rPr lang="en-US" sz="20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2.</a:t>
            </a:r>
            <a:endParaRPr lang="en-US" sz="2000" dirty="0"/>
          </a:p>
        </p:txBody>
      </p:sp>
      <p:sp>
        <p:nvSpPr>
          <p:cNvPr id="9" name="Text 7"/>
          <p:cNvSpPr/>
          <p:nvPr/>
        </p:nvSpPr>
        <p:spPr>
          <a:xfrm>
            <a:off x="6123009" y="3094673"/>
            <a:ext cx="7452021" cy="7996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49"/>
              </a:lnSpc>
              <a:buNone/>
            </a:pPr>
            <a:r>
              <a:rPr lang="en-US" sz="20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Use proper data preparation techniques to ensure accuracy and consistency.</a:t>
            </a:r>
            <a:endParaRPr lang="en-US" sz="2000" dirty="0"/>
          </a:p>
        </p:txBody>
      </p:sp>
      <p:sp>
        <p:nvSpPr>
          <p:cNvPr id="10" name="Text 8"/>
          <p:cNvSpPr/>
          <p:nvPr/>
        </p:nvSpPr>
        <p:spPr>
          <a:xfrm>
            <a:off x="1055370" y="4242673"/>
            <a:ext cx="6033849" cy="3998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49"/>
              </a:lnSpc>
              <a:buNone/>
            </a:pPr>
            <a:r>
              <a:rPr lang="en-US" sz="20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3.</a:t>
            </a:r>
            <a:endParaRPr lang="en-US" sz="2000" dirty="0"/>
          </a:p>
        </p:txBody>
      </p:sp>
      <p:sp>
        <p:nvSpPr>
          <p:cNvPr id="11" name="Text 9"/>
          <p:cNvSpPr/>
          <p:nvPr/>
        </p:nvSpPr>
        <p:spPr>
          <a:xfrm>
            <a:off x="6123009" y="4242673"/>
            <a:ext cx="7452021" cy="7996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49"/>
              </a:lnSpc>
              <a:buNone/>
            </a:pPr>
            <a:r>
              <a:rPr lang="en-US" sz="20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Choose the right tools for the job based on your specific needs and goals.</a:t>
            </a:r>
            <a:endParaRPr lang="en-US" sz="2000" dirty="0"/>
          </a:p>
        </p:txBody>
      </p:sp>
      <p:sp>
        <p:nvSpPr>
          <p:cNvPr id="12" name="Shape 10"/>
          <p:cNvSpPr/>
          <p:nvPr/>
        </p:nvSpPr>
        <p:spPr>
          <a:xfrm>
            <a:off x="833199" y="5216485"/>
            <a:ext cx="12964001" cy="1148001"/>
          </a:xfrm>
          <a:prstGeom prst="rect">
            <a:avLst/>
          </a:prstGeom>
          <a:solidFill>
            <a:srgbClr val="312140"/>
          </a:solidFill>
          <a:ln/>
        </p:spPr>
      </p:sp>
      <p:sp>
        <p:nvSpPr>
          <p:cNvPr id="13" name="Text 11"/>
          <p:cNvSpPr/>
          <p:nvPr/>
        </p:nvSpPr>
        <p:spPr>
          <a:xfrm>
            <a:off x="1055370" y="5390674"/>
            <a:ext cx="6033849" cy="3998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49"/>
              </a:lnSpc>
              <a:buNone/>
            </a:pPr>
            <a:r>
              <a:rPr lang="en-US" sz="20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4.</a:t>
            </a:r>
            <a:endParaRPr lang="en-US" sz="2000" dirty="0"/>
          </a:p>
        </p:txBody>
      </p:sp>
      <p:sp>
        <p:nvSpPr>
          <p:cNvPr id="14" name="Text 12"/>
          <p:cNvSpPr/>
          <p:nvPr/>
        </p:nvSpPr>
        <p:spPr>
          <a:xfrm>
            <a:off x="6123009" y="5390674"/>
            <a:ext cx="7452021" cy="7996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49"/>
              </a:lnSpc>
              <a:buNone/>
            </a:pPr>
            <a:r>
              <a:rPr lang="en-US" sz="20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Take steps to ensure reproducibility by using version control and following best coding practices.</a:t>
            </a:r>
            <a:endParaRPr lang="en-US" sz="2000" dirty="0"/>
          </a:p>
        </p:txBody>
      </p:sp>
      <p:sp>
        <p:nvSpPr>
          <p:cNvPr id="15" name="Text 13"/>
          <p:cNvSpPr/>
          <p:nvPr/>
        </p:nvSpPr>
        <p:spPr>
          <a:xfrm>
            <a:off x="1055370" y="6538674"/>
            <a:ext cx="6033849" cy="3998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49"/>
              </a:lnSpc>
              <a:buNone/>
            </a:pPr>
            <a:r>
              <a:rPr lang="en-US" sz="20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5.</a:t>
            </a:r>
            <a:endParaRPr lang="en-US" sz="2000" dirty="0"/>
          </a:p>
        </p:txBody>
      </p:sp>
      <p:sp>
        <p:nvSpPr>
          <p:cNvPr id="16" name="Text 14"/>
          <p:cNvSpPr/>
          <p:nvPr/>
        </p:nvSpPr>
        <p:spPr>
          <a:xfrm>
            <a:off x="6123009" y="6538674"/>
            <a:ext cx="7452021" cy="7996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49"/>
              </a:lnSpc>
              <a:buNone/>
            </a:pPr>
            <a:r>
              <a:rPr lang="en-US" sz="20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Visualize your data with charts, graphs, and other methods to gain deeper insights.</a:t>
            </a:r>
            <a:endParaRPr lang="en-US" sz="20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sp>
        <p:nvSpPr>
          <p:cNvPr id="4" name="Text 2"/>
          <p:cNvSpPr/>
          <p:nvPr/>
        </p:nvSpPr>
        <p:spPr>
          <a:xfrm>
            <a:off x="729027" y="1556722"/>
            <a:ext cx="4443889" cy="72211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686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Final Thoughts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544011" y="3329107"/>
            <a:ext cx="6660104" cy="2626757"/>
          </a:xfrm>
          <a:prstGeom prst="roundRect">
            <a:avLst>
              <a:gd name="adj" fmla="val 2538"/>
            </a:avLst>
          </a:prstGeom>
          <a:solidFill>
            <a:srgbClr val="312140"/>
          </a:solidFill>
          <a:ln/>
        </p:spPr>
      </p:sp>
      <p:sp>
        <p:nvSpPr>
          <p:cNvPr id="6" name="Text 4"/>
          <p:cNvSpPr/>
          <p:nvPr/>
        </p:nvSpPr>
        <p:spPr>
          <a:xfrm>
            <a:off x="1055370" y="3551277"/>
            <a:ext cx="2221944" cy="3609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43"/>
              </a:lnSpc>
              <a:buNone/>
            </a:pPr>
            <a:r>
              <a:rPr lang="en-US" sz="2800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Takeaway</a:t>
            </a:r>
            <a:endParaRPr lang="en-US" sz="2800" dirty="0"/>
          </a:p>
        </p:txBody>
      </p:sp>
      <p:sp>
        <p:nvSpPr>
          <p:cNvPr id="7" name="Text 5"/>
          <p:cNvSpPr/>
          <p:nvPr/>
        </p:nvSpPr>
        <p:spPr>
          <a:xfrm>
            <a:off x="833199" y="4134445"/>
            <a:ext cx="6148745" cy="15992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49"/>
              </a:lnSpc>
              <a:buNone/>
            </a:pPr>
            <a:r>
              <a:rPr lang="en-US" sz="20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Remember, data analysis is a powerful tool that can help you make better decisions, achieve results faster, and enhance productivity. Use Excel and RStudio to unlock the full potential of your data.</a:t>
            </a:r>
            <a:endParaRPr lang="en-US" sz="2000" dirty="0"/>
          </a:p>
        </p:txBody>
      </p:sp>
      <p:sp>
        <p:nvSpPr>
          <p:cNvPr id="8" name="Shape 6"/>
          <p:cNvSpPr/>
          <p:nvPr/>
        </p:nvSpPr>
        <p:spPr>
          <a:xfrm>
            <a:off x="7426285" y="3329107"/>
            <a:ext cx="6370915" cy="2626757"/>
          </a:xfrm>
          <a:prstGeom prst="roundRect">
            <a:avLst>
              <a:gd name="adj" fmla="val 2538"/>
            </a:avLst>
          </a:prstGeom>
          <a:solidFill>
            <a:srgbClr val="312140"/>
          </a:solidFill>
          <a:ln/>
        </p:spPr>
      </p:sp>
      <p:sp>
        <p:nvSpPr>
          <p:cNvPr id="9" name="Text 7"/>
          <p:cNvSpPr/>
          <p:nvPr/>
        </p:nvSpPr>
        <p:spPr>
          <a:xfrm>
            <a:off x="7648456" y="3551277"/>
            <a:ext cx="2221944" cy="3609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43"/>
              </a:lnSpc>
              <a:buNone/>
            </a:pPr>
            <a:r>
              <a:rPr lang="en-US" sz="2800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Next Steps</a:t>
            </a:r>
            <a:endParaRPr lang="en-US" sz="2800" dirty="0"/>
          </a:p>
        </p:txBody>
      </p:sp>
      <p:sp>
        <p:nvSpPr>
          <p:cNvPr id="10" name="Text 8"/>
          <p:cNvSpPr/>
          <p:nvPr/>
        </p:nvSpPr>
        <p:spPr>
          <a:xfrm>
            <a:off x="7648456" y="4134445"/>
            <a:ext cx="5926574" cy="11994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49"/>
              </a:lnSpc>
              <a:buNone/>
            </a:pPr>
            <a:r>
              <a:rPr lang="en-US" sz="20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Explore our website for more resources and tutorials on data analysis, or sign up for our advanced workshops to take your skills to the next level.</a:t>
            </a:r>
            <a:endParaRPr lang="en-US" sz="2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sp>
        <p:nvSpPr>
          <p:cNvPr id="4" name="Text 2"/>
          <p:cNvSpPr/>
          <p:nvPr/>
        </p:nvSpPr>
        <p:spPr>
          <a:xfrm>
            <a:off x="833199" y="1249085"/>
            <a:ext cx="7048500" cy="72211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686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In the </a:t>
            </a:r>
            <a:r>
              <a:rPr lang="en-US" sz="4374" b="1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Beginning Was </a:t>
            </a: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Excel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833199" y="2304455"/>
            <a:ext cx="4173260" cy="3026569"/>
          </a:xfrm>
          <a:prstGeom prst="roundRect">
            <a:avLst>
              <a:gd name="adj" fmla="val 2202"/>
            </a:avLst>
          </a:prstGeom>
          <a:solidFill>
            <a:srgbClr val="312140"/>
          </a:solidFill>
          <a:ln/>
        </p:spPr>
      </p:sp>
      <p:sp>
        <p:nvSpPr>
          <p:cNvPr id="6" name="Text 4"/>
          <p:cNvSpPr/>
          <p:nvPr/>
        </p:nvSpPr>
        <p:spPr>
          <a:xfrm>
            <a:off x="1055370" y="2526625"/>
            <a:ext cx="2221944" cy="3609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43"/>
              </a:lnSpc>
              <a:buNone/>
            </a:pPr>
            <a:r>
              <a:rPr lang="en-US" sz="2000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Data Preparation</a:t>
            </a:r>
            <a:endParaRPr lang="en-US" sz="2000" dirty="0"/>
          </a:p>
        </p:txBody>
      </p:sp>
      <p:sp>
        <p:nvSpPr>
          <p:cNvPr id="7" name="Text 5"/>
          <p:cNvSpPr/>
          <p:nvPr/>
        </p:nvSpPr>
        <p:spPr>
          <a:xfrm>
            <a:off x="937549" y="3109793"/>
            <a:ext cx="3981692" cy="19990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49"/>
              </a:lnSpc>
              <a:buNone/>
            </a:pPr>
            <a:r>
              <a:rPr lang="en-US" sz="20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Excel isn't just for spreadsheets! I'll show you how to use validation, naming conventions, and transformations to get your data ready for analysis.</a:t>
            </a:r>
            <a:endParaRPr lang="en-US" sz="2000" dirty="0"/>
          </a:p>
        </p:txBody>
      </p:sp>
      <p:sp>
        <p:nvSpPr>
          <p:cNvPr id="8" name="Shape 6"/>
          <p:cNvSpPr/>
          <p:nvPr/>
        </p:nvSpPr>
        <p:spPr>
          <a:xfrm>
            <a:off x="5228630" y="2304455"/>
            <a:ext cx="4173260" cy="3026569"/>
          </a:xfrm>
          <a:prstGeom prst="roundRect">
            <a:avLst>
              <a:gd name="adj" fmla="val 2202"/>
            </a:avLst>
          </a:prstGeom>
          <a:solidFill>
            <a:srgbClr val="312140"/>
          </a:solidFill>
          <a:ln/>
        </p:spPr>
      </p:sp>
      <p:sp>
        <p:nvSpPr>
          <p:cNvPr id="9" name="Text 7"/>
          <p:cNvSpPr/>
          <p:nvPr/>
        </p:nvSpPr>
        <p:spPr>
          <a:xfrm>
            <a:off x="5450800" y="2526625"/>
            <a:ext cx="2221944" cy="3609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43"/>
              </a:lnSpc>
              <a:buNone/>
            </a:pPr>
            <a:r>
              <a:rPr lang="en-US" sz="2000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Web Scraping</a:t>
            </a:r>
            <a:endParaRPr lang="en-US" sz="2000" dirty="0"/>
          </a:p>
        </p:txBody>
      </p:sp>
      <p:sp>
        <p:nvSpPr>
          <p:cNvPr id="10" name="Text 8"/>
          <p:cNvSpPr/>
          <p:nvPr/>
        </p:nvSpPr>
        <p:spPr>
          <a:xfrm>
            <a:off x="5450800" y="3109793"/>
            <a:ext cx="3728918" cy="11994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49"/>
              </a:lnSpc>
              <a:buNone/>
            </a:pPr>
            <a:r>
              <a:rPr lang="en-US" sz="20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Learn how to scrape data from the web using Excel, a powerful yet easy-to-use tool.</a:t>
            </a:r>
            <a:endParaRPr lang="en-US" sz="2000" dirty="0"/>
          </a:p>
        </p:txBody>
      </p:sp>
      <p:sp>
        <p:nvSpPr>
          <p:cNvPr id="11" name="Shape 9"/>
          <p:cNvSpPr/>
          <p:nvPr/>
        </p:nvSpPr>
        <p:spPr>
          <a:xfrm>
            <a:off x="9624060" y="2304455"/>
            <a:ext cx="4173260" cy="3026569"/>
          </a:xfrm>
          <a:prstGeom prst="roundRect">
            <a:avLst>
              <a:gd name="adj" fmla="val 2202"/>
            </a:avLst>
          </a:prstGeom>
          <a:solidFill>
            <a:srgbClr val="312140"/>
          </a:solidFill>
          <a:ln/>
        </p:spPr>
      </p:sp>
      <p:sp>
        <p:nvSpPr>
          <p:cNvPr id="12" name="Text 10"/>
          <p:cNvSpPr/>
          <p:nvPr/>
        </p:nvSpPr>
        <p:spPr>
          <a:xfrm>
            <a:off x="9846231" y="2526625"/>
            <a:ext cx="2221944" cy="3609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43"/>
              </a:lnSpc>
              <a:buNone/>
            </a:pPr>
            <a:r>
              <a:rPr lang="en-US" sz="2000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Mapping</a:t>
            </a:r>
            <a:endParaRPr lang="en-US" sz="2000" dirty="0"/>
          </a:p>
        </p:txBody>
      </p:sp>
      <p:sp>
        <p:nvSpPr>
          <p:cNvPr id="13" name="Text 11"/>
          <p:cNvSpPr/>
          <p:nvPr/>
        </p:nvSpPr>
        <p:spPr>
          <a:xfrm>
            <a:off x="9846231" y="3109793"/>
            <a:ext cx="3728918" cy="15992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49"/>
              </a:lnSpc>
              <a:buNone/>
            </a:pPr>
            <a:r>
              <a:rPr lang="en-US" sz="20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Get an overview of Excel's mapping capabilities, and learn how to create powerful, visual representations of your data.</a:t>
            </a:r>
            <a:endParaRPr lang="en-US" sz="2000" dirty="0"/>
          </a:p>
        </p:txBody>
      </p:sp>
      <p:sp>
        <p:nvSpPr>
          <p:cNvPr id="14" name="Shape 12"/>
          <p:cNvSpPr/>
          <p:nvPr/>
        </p:nvSpPr>
        <p:spPr>
          <a:xfrm>
            <a:off x="833199" y="5553194"/>
            <a:ext cx="12964001" cy="1427321"/>
          </a:xfrm>
          <a:prstGeom prst="roundRect">
            <a:avLst>
              <a:gd name="adj" fmla="val 4670"/>
            </a:avLst>
          </a:prstGeom>
          <a:solidFill>
            <a:srgbClr val="312140"/>
          </a:solidFill>
          <a:ln/>
        </p:spPr>
      </p:sp>
      <p:sp>
        <p:nvSpPr>
          <p:cNvPr id="15" name="Text 13"/>
          <p:cNvSpPr/>
          <p:nvPr/>
        </p:nvSpPr>
        <p:spPr>
          <a:xfrm>
            <a:off x="1055370" y="5775365"/>
            <a:ext cx="2221944" cy="3609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43"/>
              </a:lnSpc>
              <a:buNone/>
            </a:pPr>
            <a:r>
              <a:rPr lang="en-US" sz="2000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Add-Ins</a:t>
            </a:r>
            <a:endParaRPr lang="en-US" sz="2000" dirty="0"/>
          </a:p>
        </p:txBody>
      </p:sp>
      <p:sp>
        <p:nvSpPr>
          <p:cNvPr id="16" name="Text 14"/>
          <p:cNvSpPr/>
          <p:nvPr/>
        </p:nvSpPr>
        <p:spPr>
          <a:xfrm>
            <a:off x="1055370" y="6101637"/>
            <a:ext cx="12093471" cy="62198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49"/>
              </a:lnSpc>
              <a:buNone/>
            </a:pPr>
            <a:r>
              <a:rPr lang="en-US" sz="20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Unlock new features and extended functionality with Excel's add-ins, designed to help you optimize </a:t>
            </a:r>
          </a:p>
          <a:p>
            <a:pPr marL="0" indent="0">
              <a:lnSpc>
                <a:spcPts val="3149"/>
              </a:lnSpc>
              <a:buNone/>
            </a:pPr>
            <a:r>
              <a:rPr lang="en-US" sz="20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your workflow.</a:t>
            </a:r>
            <a:endParaRPr lang="en-US" sz="2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sp>
        <p:nvSpPr>
          <p:cNvPr id="4" name="Text 2"/>
          <p:cNvSpPr/>
          <p:nvPr/>
        </p:nvSpPr>
        <p:spPr>
          <a:xfrm>
            <a:off x="833199" y="804624"/>
            <a:ext cx="10995660" cy="72211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686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RStudio - A Comprehensive Analysis Tool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833199" y="4642485"/>
            <a:ext cx="12964001" cy="15240"/>
          </a:xfrm>
          <a:prstGeom prst="rect">
            <a:avLst/>
          </a:prstGeom>
          <a:solidFill>
            <a:srgbClr val="FF6680"/>
          </a:solidFill>
          <a:ln/>
        </p:spPr>
      </p:sp>
      <p:sp>
        <p:nvSpPr>
          <p:cNvPr id="6" name="Shape 4"/>
          <p:cNvSpPr/>
          <p:nvPr/>
        </p:nvSpPr>
        <p:spPr>
          <a:xfrm>
            <a:off x="4010978" y="4642485"/>
            <a:ext cx="15240" cy="777597"/>
          </a:xfrm>
          <a:prstGeom prst="rect">
            <a:avLst/>
          </a:prstGeom>
          <a:solidFill>
            <a:srgbClr val="FF6680"/>
          </a:solidFill>
          <a:ln/>
        </p:spPr>
      </p:sp>
      <p:sp>
        <p:nvSpPr>
          <p:cNvPr id="7" name="Shape 5"/>
          <p:cNvSpPr/>
          <p:nvPr/>
        </p:nvSpPr>
        <p:spPr>
          <a:xfrm>
            <a:off x="3768685" y="4392573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12140"/>
          </a:solidFill>
          <a:ln/>
        </p:spPr>
      </p:sp>
      <p:sp>
        <p:nvSpPr>
          <p:cNvPr id="8" name="Text 6"/>
          <p:cNvSpPr/>
          <p:nvPr/>
        </p:nvSpPr>
        <p:spPr>
          <a:xfrm>
            <a:off x="3934777" y="4425910"/>
            <a:ext cx="167640" cy="4331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412"/>
              </a:lnSpc>
              <a:buNone/>
            </a:pPr>
            <a:r>
              <a:rPr lang="en-US" sz="2000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1</a:t>
            </a:r>
            <a:endParaRPr lang="en-US" sz="2000" dirty="0"/>
          </a:p>
        </p:txBody>
      </p:sp>
      <p:sp>
        <p:nvSpPr>
          <p:cNvPr id="9" name="Text 7"/>
          <p:cNvSpPr/>
          <p:nvPr/>
        </p:nvSpPr>
        <p:spPr>
          <a:xfrm>
            <a:off x="2907625" y="5642372"/>
            <a:ext cx="2221944" cy="3609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43"/>
              </a:lnSpc>
              <a:buNone/>
            </a:pPr>
            <a:r>
              <a:rPr lang="en-US" sz="2000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Capabilities</a:t>
            </a:r>
            <a:endParaRPr lang="en-US" sz="2000" dirty="0"/>
          </a:p>
        </p:txBody>
      </p:sp>
      <p:sp>
        <p:nvSpPr>
          <p:cNvPr id="10" name="Text 8"/>
          <p:cNvSpPr/>
          <p:nvPr/>
        </p:nvSpPr>
        <p:spPr>
          <a:xfrm>
            <a:off x="1055370" y="6225540"/>
            <a:ext cx="5926574" cy="7996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3149"/>
              </a:lnSpc>
              <a:buNone/>
            </a:pPr>
            <a:r>
              <a:rPr lang="en-US" sz="20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Learn about the robust features that make RStudio a top choice for data analysts and scientists alike.</a:t>
            </a:r>
            <a:endParaRPr lang="en-US" sz="2000" dirty="0"/>
          </a:p>
        </p:txBody>
      </p:sp>
      <p:sp>
        <p:nvSpPr>
          <p:cNvPr id="11" name="Shape 9"/>
          <p:cNvSpPr/>
          <p:nvPr/>
        </p:nvSpPr>
        <p:spPr>
          <a:xfrm>
            <a:off x="7307461" y="3864888"/>
            <a:ext cx="15240" cy="777597"/>
          </a:xfrm>
          <a:prstGeom prst="rect">
            <a:avLst/>
          </a:prstGeom>
          <a:solidFill>
            <a:srgbClr val="FF6680"/>
          </a:solidFill>
          <a:ln/>
        </p:spPr>
      </p:sp>
      <p:sp>
        <p:nvSpPr>
          <p:cNvPr id="12" name="Shape 10"/>
          <p:cNvSpPr/>
          <p:nvPr/>
        </p:nvSpPr>
        <p:spPr>
          <a:xfrm>
            <a:off x="7065169" y="4392573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12140"/>
          </a:solidFill>
          <a:ln/>
        </p:spPr>
      </p:sp>
      <p:sp>
        <p:nvSpPr>
          <p:cNvPr id="13" name="Text 11"/>
          <p:cNvSpPr/>
          <p:nvPr/>
        </p:nvSpPr>
        <p:spPr>
          <a:xfrm>
            <a:off x="7231261" y="4425910"/>
            <a:ext cx="167640" cy="4331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412"/>
              </a:lnSpc>
              <a:buNone/>
            </a:pPr>
            <a:r>
              <a:rPr lang="en-US" sz="2000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2</a:t>
            </a:r>
            <a:endParaRPr lang="en-US" sz="2000" dirty="0"/>
          </a:p>
        </p:txBody>
      </p:sp>
      <p:sp>
        <p:nvSpPr>
          <p:cNvPr id="14" name="Text 12"/>
          <p:cNvSpPr/>
          <p:nvPr/>
        </p:nvSpPr>
        <p:spPr>
          <a:xfrm>
            <a:off x="6204109" y="1859994"/>
            <a:ext cx="2221944" cy="3609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43"/>
              </a:lnSpc>
              <a:buNone/>
            </a:pPr>
            <a:r>
              <a:rPr lang="en-US" sz="2000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Data Analysis</a:t>
            </a:r>
            <a:endParaRPr lang="en-US" sz="2000" dirty="0"/>
          </a:p>
        </p:txBody>
      </p:sp>
      <p:sp>
        <p:nvSpPr>
          <p:cNvPr id="15" name="Text 13"/>
          <p:cNvSpPr/>
          <p:nvPr/>
        </p:nvSpPr>
        <p:spPr>
          <a:xfrm>
            <a:off x="4351853" y="2443163"/>
            <a:ext cx="5926574" cy="11994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3149"/>
              </a:lnSpc>
              <a:buNone/>
            </a:pPr>
            <a:r>
              <a:rPr lang="en-US" sz="20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We'll walk you through basic and advanced analysis in RStudio, including data exploration, graphics, and reporting.</a:t>
            </a:r>
            <a:endParaRPr lang="en-US" sz="2000" dirty="0"/>
          </a:p>
        </p:txBody>
      </p:sp>
      <p:sp>
        <p:nvSpPr>
          <p:cNvPr id="16" name="Shape 14"/>
          <p:cNvSpPr/>
          <p:nvPr/>
        </p:nvSpPr>
        <p:spPr>
          <a:xfrm>
            <a:off x="10604063" y="4642485"/>
            <a:ext cx="15240" cy="777597"/>
          </a:xfrm>
          <a:prstGeom prst="rect">
            <a:avLst/>
          </a:prstGeom>
          <a:solidFill>
            <a:srgbClr val="FF6680"/>
          </a:solidFill>
          <a:ln/>
        </p:spPr>
      </p:sp>
      <p:sp>
        <p:nvSpPr>
          <p:cNvPr id="17" name="Shape 15"/>
          <p:cNvSpPr/>
          <p:nvPr/>
        </p:nvSpPr>
        <p:spPr>
          <a:xfrm>
            <a:off x="10361771" y="4392573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12140"/>
          </a:solidFill>
          <a:ln/>
        </p:spPr>
      </p:sp>
      <p:sp>
        <p:nvSpPr>
          <p:cNvPr id="18" name="Text 16"/>
          <p:cNvSpPr/>
          <p:nvPr/>
        </p:nvSpPr>
        <p:spPr>
          <a:xfrm>
            <a:off x="10527863" y="4425910"/>
            <a:ext cx="167640" cy="4331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412"/>
              </a:lnSpc>
              <a:buNone/>
            </a:pPr>
            <a:r>
              <a:rPr lang="en-US" sz="2000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3</a:t>
            </a:r>
            <a:endParaRPr lang="en-US" sz="2000" dirty="0"/>
          </a:p>
        </p:txBody>
      </p:sp>
      <p:sp>
        <p:nvSpPr>
          <p:cNvPr id="19" name="Text 17"/>
          <p:cNvSpPr/>
          <p:nvPr/>
        </p:nvSpPr>
        <p:spPr>
          <a:xfrm>
            <a:off x="9500711" y="5642372"/>
            <a:ext cx="2221944" cy="3609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43"/>
              </a:lnSpc>
              <a:buNone/>
            </a:pPr>
            <a:r>
              <a:rPr lang="en-US" sz="2000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Good Practices</a:t>
            </a:r>
            <a:endParaRPr lang="en-US" sz="2000" dirty="0"/>
          </a:p>
        </p:txBody>
      </p:sp>
      <p:sp>
        <p:nvSpPr>
          <p:cNvPr id="20" name="Text 18"/>
          <p:cNvSpPr/>
          <p:nvPr/>
        </p:nvSpPr>
        <p:spPr>
          <a:xfrm>
            <a:off x="7648456" y="6225540"/>
            <a:ext cx="5926574" cy="11994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3149"/>
              </a:lnSpc>
              <a:buNone/>
            </a:pPr>
            <a:r>
              <a:rPr lang="en-US" sz="20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Gain insight into the best coding practices for R programming, and learn how to write clean, efficient, and reproducible code.</a:t>
            </a:r>
            <a:endParaRPr lang="en-US" sz="2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sp>
        <p:nvSpPr>
          <p:cNvPr id="4" name="Text 2"/>
          <p:cNvSpPr/>
          <p:nvPr/>
        </p:nvSpPr>
        <p:spPr>
          <a:xfrm>
            <a:off x="208345" y="0"/>
            <a:ext cx="10995660" cy="72211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686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RStudio - A Comprehensive Analysis Tool</a:t>
            </a:r>
            <a:endParaRPr lang="en-US" sz="4374" dirty="0"/>
          </a:p>
        </p:txBody>
      </p:sp>
      <p:pic>
        <p:nvPicPr>
          <p:cNvPr id="24" name="Picture 23" descr="A picture containing text, screenshot, design&#10;&#10;Description automatically generated">
            <a:extLst>
              <a:ext uri="{FF2B5EF4-FFF2-40B4-BE49-F238E27FC236}">
                <a16:creationId xmlns:a16="http://schemas.microsoft.com/office/drawing/2014/main" id="{541B9829-D257-C4A9-2A12-1C771B97A3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75814"/>
            <a:ext cx="14630400" cy="7553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7541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sp>
        <p:nvSpPr>
          <p:cNvPr id="4" name="Text 2"/>
          <p:cNvSpPr/>
          <p:nvPr/>
        </p:nvSpPr>
        <p:spPr>
          <a:xfrm>
            <a:off x="208345" y="0"/>
            <a:ext cx="10995660" cy="72211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686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RStudio - A Comprehensive Analysis Tool</a:t>
            </a:r>
            <a:endParaRPr lang="en-US" sz="4374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419A13A5-FE34-0BEE-BE35-FE0A478864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56839"/>
            <a:ext cx="14630400" cy="7461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2726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sp>
        <p:nvSpPr>
          <p:cNvPr id="4" name="Text 2"/>
          <p:cNvSpPr/>
          <p:nvPr/>
        </p:nvSpPr>
        <p:spPr>
          <a:xfrm>
            <a:off x="208345" y="0"/>
            <a:ext cx="10995660" cy="72211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686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RStudio - A Comprehensive Analysis Tool</a:t>
            </a:r>
            <a:endParaRPr lang="en-US" sz="4374" dirty="0"/>
          </a:p>
        </p:txBody>
      </p:sp>
      <p:pic>
        <p:nvPicPr>
          <p:cNvPr id="21" name="Picture 20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960C561C-84AF-F5A9-8848-778E07A14B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43336"/>
            <a:ext cx="14630400" cy="7263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3291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D9E038B-A253-45CB-8642-07556ADD16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43328"/>
            <a:ext cx="14630400" cy="748020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23D2F25-FCAD-4805-A28A-C3B33C970FAC}"/>
              </a:ext>
            </a:extLst>
          </p:cNvPr>
          <p:cNvSpPr txBox="1"/>
          <p:nvPr/>
        </p:nvSpPr>
        <p:spPr>
          <a:xfrm>
            <a:off x="0" y="-121942"/>
            <a:ext cx="14630400" cy="609398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360" b="1" dirty="0">
                <a:solidFill>
                  <a:schemeClr val="bg1"/>
                </a:solidFill>
              </a:rPr>
              <a:t>Bio/Nematicide </a:t>
            </a:r>
            <a:r>
              <a:rPr lang="en-US" sz="3360" b="1">
                <a:solidFill>
                  <a:schemeClr val="bg1"/>
                </a:solidFill>
              </a:rPr>
              <a:t>Representatives (1960 - 2020)</a:t>
            </a:r>
            <a:endParaRPr lang="en-US" sz="288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50842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sp>
        <p:nvSpPr>
          <p:cNvPr id="4" name="Text 2"/>
          <p:cNvSpPr/>
          <p:nvPr/>
        </p:nvSpPr>
        <p:spPr>
          <a:xfrm>
            <a:off x="833199" y="748648"/>
            <a:ext cx="7894320" cy="72211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686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Linux Programming in RStudio</a:t>
            </a:r>
            <a:endParaRPr lang="en-US" sz="4374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5542" y="1995845"/>
            <a:ext cx="3119607" cy="311960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808798" y="5106591"/>
            <a:ext cx="2221944" cy="3609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43"/>
              </a:lnSpc>
              <a:buNone/>
            </a:pPr>
            <a:r>
              <a:rPr lang="en-US" sz="2000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Overview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833199" y="5689759"/>
            <a:ext cx="4173260" cy="15992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3149"/>
              </a:lnSpc>
              <a:buNone/>
            </a:pPr>
            <a:r>
              <a:rPr lang="en-US" sz="20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Explore the world of Linux programming in RStudio, and learn how to harness its power for your own data analysis projects.</a:t>
            </a:r>
            <a:endParaRPr lang="en-US" sz="200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97351" y="1995845"/>
            <a:ext cx="3119607" cy="3119607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6204228" y="5106591"/>
            <a:ext cx="2221944" cy="3609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43"/>
              </a:lnSpc>
              <a:buNone/>
            </a:pPr>
            <a:r>
              <a:rPr lang="en-US" sz="2000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CLI</a:t>
            </a:r>
            <a:endParaRPr lang="en-US" sz="2000" dirty="0"/>
          </a:p>
        </p:txBody>
      </p:sp>
      <p:sp>
        <p:nvSpPr>
          <p:cNvPr id="10" name="Text 6"/>
          <p:cNvSpPr/>
          <p:nvPr/>
        </p:nvSpPr>
        <p:spPr>
          <a:xfrm>
            <a:off x="5228630" y="5689759"/>
            <a:ext cx="4173260" cy="15992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3149"/>
              </a:lnSpc>
              <a:buNone/>
            </a:pPr>
            <a:r>
              <a:rPr lang="en-US" sz="20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Dive into the command line interface (CLI), an essential tool in Linux programming, and learn how to navigate and manipulate files like a pro.</a:t>
            </a:r>
            <a:endParaRPr lang="en-US" sz="200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74147" y="1903590"/>
            <a:ext cx="2980831" cy="2980831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10270450" y="5106591"/>
            <a:ext cx="2880360" cy="3609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43"/>
              </a:lnSpc>
              <a:buNone/>
            </a:pPr>
            <a:r>
              <a:rPr lang="en-US" sz="2000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Coding Best Practices</a:t>
            </a:r>
            <a:endParaRPr lang="en-US" sz="2000" dirty="0"/>
          </a:p>
        </p:txBody>
      </p:sp>
      <p:sp>
        <p:nvSpPr>
          <p:cNvPr id="13" name="Text 8"/>
          <p:cNvSpPr/>
          <p:nvPr/>
        </p:nvSpPr>
        <p:spPr>
          <a:xfrm>
            <a:off x="9624060" y="5689759"/>
            <a:ext cx="4173260" cy="11994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3149"/>
              </a:lnSpc>
              <a:buNone/>
            </a:pPr>
            <a:r>
              <a:rPr lang="en-US" sz="20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Get tips and tricks for writing efficient and effective code in Linux programming with RStudio.</a:t>
            </a:r>
            <a:endParaRPr lang="en-US" sz="20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sp>
        <p:nvSpPr>
          <p:cNvPr id="4" name="Text 2"/>
          <p:cNvSpPr/>
          <p:nvPr/>
        </p:nvSpPr>
        <p:spPr>
          <a:xfrm>
            <a:off x="717452" y="218635"/>
            <a:ext cx="4443889" cy="72211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686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More on RStudio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1158835" y="578375"/>
            <a:ext cx="15240" cy="7875746"/>
          </a:xfrm>
          <a:prstGeom prst="rect">
            <a:avLst/>
          </a:prstGeom>
          <a:solidFill>
            <a:srgbClr val="FF6680"/>
          </a:solidFill>
          <a:ln/>
        </p:spPr>
      </p:sp>
      <p:sp>
        <p:nvSpPr>
          <p:cNvPr id="6" name="Shape 4"/>
          <p:cNvSpPr/>
          <p:nvPr/>
        </p:nvSpPr>
        <p:spPr>
          <a:xfrm>
            <a:off x="1416427" y="788228"/>
            <a:ext cx="777597" cy="15240"/>
          </a:xfrm>
          <a:prstGeom prst="rect">
            <a:avLst/>
          </a:prstGeom>
          <a:solidFill>
            <a:srgbClr val="FF6680"/>
          </a:solidFill>
          <a:ln/>
        </p:spPr>
      </p:sp>
      <p:sp>
        <p:nvSpPr>
          <p:cNvPr id="7" name="Shape 5"/>
          <p:cNvSpPr/>
          <p:nvPr/>
        </p:nvSpPr>
        <p:spPr>
          <a:xfrm>
            <a:off x="916484" y="545936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12140"/>
          </a:solidFill>
          <a:ln/>
        </p:spPr>
      </p:sp>
      <p:sp>
        <p:nvSpPr>
          <p:cNvPr id="8" name="Text 6"/>
          <p:cNvSpPr/>
          <p:nvPr/>
        </p:nvSpPr>
        <p:spPr>
          <a:xfrm>
            <a:off x="1082576" y="579273"/>
            <a:ext cx="167640" cy="4331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412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7"/>
          <p:cNvSpPr/>
          <p:nvPr/>
        </p:nvSpPr>
        <p:spPr>
          <a:xfrm>
            <a:off x="2388513" y="615349"/>
            <a:ext cx="2468880" cy="3609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43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Data Visualization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2388513" y="1198518"/>
            <a:ext cx="11408688" cy="3998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14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Uncover the art of data visualization in RStudio, and learn how to create eye-catching charts, graphs, and more.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1416427" y="2787883"/>
            <a:ext cx="777597" cy="15240"/>
          </a:xfrm>
          <a:prstGeom prst="rect">
            <a:avLst/>
          </a:prstGeom>
          <a:solidFill>
            <a:srgbClr val="FF6680"/>
          </a:solidFill>
          <a:ln/>
        </p:spPr>
      </p:sp>
      <p:sp>
        <p:nvSpPr>
          <p:cNvPr id="12" name="Shape 10"/>
          <p:cNvSpPr/>
          <p:nvPr/>
        </p:nvSpPr>
        <p:spPr>
          <a:xfrm>
            <a:off x="916484" y="2545591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12140"/>
          </a:solidFill>
          <a:ln/>
        </p:spPr>
      </p:sp>
      <p:sp>
        <p:nvSpPr>
          <p:cNvPr id="13" name="Text 11"/>
          <p:cNvSpPr/>
          <p:nvPr/>
        </p:nvSpPr>
        <p:spPr>
          <a:xfrm>
            <a:off x="1082576" y="2578928"/>
            <a:ext cx="167640" cy="4331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412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2</a:t>
            </a:r>
            <a:endParaRPr lang="en-US" sz="2624" dirty="0"/>
          </a:p>
        </p:txBody>
      </p:sp>
      <p:sp>
        <p:nvSpPr>
          <p:cNvPr id="14" name="Text 12"/>
          <p:cNvSpPr/>
          <p:nvPr/>
        </p:nvSpPr>
        <p:spPr>
          <a:xfrm>
            <a:off x="2388513" y="2615004"/>
            <a:ext cx="2221944" cy="3609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43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Web Apps</a:t>
            </a:r>
            <a:endParaRPr lang="en-US" sz="2187" dirty="0"/>
          </a:p>
        </p:txBody>
      </p:sp>
      <p:sp>
        <p:nvSpPr>
          <p:cNvPr id="15" name="Text 13"/>
          <p:cNvSpPr/>
          <p:nvPr/>
        </p:nvSpPr>
        <p:spPr>
          <a:xfrm>
            <a:off x="2388513" y="3198172"/>
            <a:ext cx="11408688" cy="3998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14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Put your skills to the test with our step-by-step tutorial on developing web apps in RStudio.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1416427" y="4787538"/>
            <a:ext cx="777597" cy="15240"/>
          </a:xfrm>
          <a:prstGeom prst="rect">
            <a:avLst/>
          </a:prstGeom>
          <a:solidFill>
            <a:srgbClr val="FF6680"/>
          </a:solidFill>
          <a:ln/>
        </p:spPr>
      </p:sp>
      <p:sp>
        <p:nvSpPr>
          <p:cNvPr id="17" name="Shape 15"/>
          <p:cNvSpPr/>
          <p:nvPr/>
        </p:nvSpPr>
        <p:spPr>
          <a:xfrm>
            <a:off x="916484" y="4545245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12140"/>
          </a:solidFill>
          <a:ln/>
        </p:spPr>
      </p:sp>
      <p:sp>
        <p:nvSpPr>
          <p:cNvPr id="18" name="Text 16"/>
          <p:cNvSpPr/>
          <p:nvPr/>
        </p:nvSpPr>
        <p:spPr>
          <a:xfrm>
            <a:off x="1082576" y="4578583"/>
            <a:ext cx="167640" cy="4331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412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3</a:t>
            </a:r>
            <a:endParaRPr lang="en-US" sz="2624" dirty="0"/>
          </a:p>
        </p:txBody>
      </p:sp>
      <p:sp>
        <p:nvSpPr>
          <p:cNvPr id="19" name="Text 17"/>
          <p:cNvSpPr/>
          <p:nvPr/>
        </p:nvSpPr>
        <p:spPr>
          <a:xfrm>
            <a:off x="2388513" y="4614659"/>
            <a:ext cx="2468880" cy="3609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43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Python Integration</a:t>
            </a:r>
            <a:endParaRPr lang="en-US" sz="2187" dirty="0"/>
          </a:p>
        </p:txBody>
      </p:sp>
      <p:sp>
        <p:nvSpPr>
          <p:cNvPr id="20" name="Text 18"/>
          <p:cNvSpPr/>
          <p:nvPr/>
        </p:nvSpPr>
        <p:spPr>
          <a:xfrm>
            <a:off x="2388513" y="5197827"/>
            <a:ext cx="11408688" cy="7996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14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Discover the power of Python integration in RStudio, and learn how to use both languages together to unlock new capabilities.</a:t>
            </a:r>
            <a:endParaRPr lang="en-US" sz="1750" dirty="0"/>
          </a:p>
        </p:txBody>
      </p:sp>
      <p:sp>
        <p:nvSpPr>
          <p:cNvPr id="21" name="Shape 19"/>
          <p:cNvSpPr/>
          <p:nvPr/>
        </p:nvSpPr>
        <p:spPr>
          <a:xfrm>
            <a:off x="1416427" y="6836841"/>
            <a:ext cx="777597" cy="15240"/>
          </a:xfrm>
          <a:prstGeom prst="rect">
            <a:avLst/>
          </a:prstGeom>
          <a:solidFill>
            <a:srgbClr val="FF6680"/>
          </a:solidFill>
          <a:ln/>
        </p:spPr>
      </p:sp>
      <p:sp>
        <p:nvSpPr>
          <p:cNvPr id="22" name="Shape 20"/>
          <p:cNvSpPr/>
          <p:nvPr/>
        </p:nvSpPr>
        <p:spPr>
          <a:xfrm>
            <a:off x="916484" y="6779745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12140"/>
          </a:solidFill>
          <a:ln/>
        </p:spPr>
      </p:sp>
      <p:sp>
        <p:nvSpPr>
          <p:cNvPr id="23" name="Text 21"/>
          <p:cNvSpPr/>
          <p:nvPr/>
        </p:nvSpPr>
        <p:spPr>
          <a:xfrm>
            <a:off x="1082576" y="6813083"/>
            <a:ext cx="167640" cy="4331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412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4</a:t>
            </a:r>
            <a:endParaRPr lang="en-US" sz="2624" dirty="0"/>
          </a:p>
        </p:txBody>
      </p:sp>
      <p:sp>
        <p:nvSpPr>
          <p:cNvPr id="24" name="Text 22"/>
          <p:cNvSpPr/>
          <p:nvPr/>
        </p:nvSpPr>
        <p:spPr>
          <a:xfrm>
            <a:off x="2388513" y="6849158"/>
            <a:ext cx="2221944" cy="3609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43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Add-Ins</a:t>
            </a:r>
            <a:endParaRPr lang="en-US" sz="2187" dirty="0"/>
          </a:p>
        </p:txBody>
      </p:sp>
      <p:sp>
        <p:nvSpPr>
          <p:cNvPr id="25" name="Text 23"/>
          <p:cNvSpPr/>
          <p:nvPr/>
        </p:nvSpPr>
        <p:spPr>
          <a:xfrm>
            <a:off x="2388513" y="7432327"/>
            <a:ext cx="11408688" cy="7996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14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Find out how add-ins can help you extend RStudio's functionality, and explore some popular add-ins for a more seamless workflow.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627</TotalTime>
  <Words>717</Words>
  <Application>Microsoft Office PowerPoint</Application>
  <PresentationFormat>Custom</PresentationFormat>
  <Paragraphs>93</Paragraphs>
  <Slides>13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Fira Sans</vt:lpstr>
      <vt:lpstr>Inconsolata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Collins Collins</cp:lastModifiedBy>
  <cp:revision>15</cp:revision>
  <dcterms:created xsi:type="dcterms:W3CDTF">2023-06-25T02:39:16Z</dcterms:created>
  <dcterms:modified xsi:type="dcterms:W3CDTF">2023-06-26T08:21:58Z</dcterms:modified>
</cp:coreProperties>
</file>